
<file path=[Content_Types].xml><?xml version="1.0" encoding="utf-8"?>
<Types xmlns="http://schemas.openxmlformats.org/package/2006/content-types">
  <Default Extension="png" ContentType="image/png"/>
  <Default Extension="bin" ContentType="image/unknown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13"/>
  </p:notesMasterIdLst>
  <p:handoutMasterIdLst>
    <p:handoutMasterId r:id="rId14"/>
  </p:handoutMasterIdLst>
  <p:sldIdLst>
    <p:sldId id="405" r:id="rId2"/>
    <p:sldId id="294" r:id="rId3"/>
    <p:sldId id="393" r:id="rId4"/>
    <p:sldId id="398" r:id="rId5"/>
    <p:sldId id="360" r:id="rId6"/>
    <p:sldId id="359" r:id="rId7"/>
    <p:sldId id="402" r:id="rId8"/>
    <p:sldId id="397" r:id="rId9"/>
    <p:sldId id="401" r:id="rId10"/>
    <p:sldId id="403" r:id="rId11"/>
    <p:sldId id="400" r:id="rId12"/>
  </p:sldIdLst>
  <p:sldSz cx="9144000" cy="5143500" type="screen16x9"/>
  <p:notesSz cx="6858000" cy="9144000"/>
  <p:defaultTextStyle>
    <a:defPPr>
      <a:defRPr lang="en-US"/>
    </a:defPPr>
    <a:lvl1pPr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1pPr>
    <a:lvl2pPr marL="4572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2pPr>
    <a:lvl3pPr marL="9144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3pPr>
    <a:lvl4pPr marL="13716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4pPr>
    <a:lvl5pPr marL="18288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71" userDrawn="1">
          <p15:clr>
            <a:srgbClr val="A4A3A4"/>
          </p15:clr>
        </p15:guide>
        <p15:guide id="2" pos="28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20FC"/>
    <a:srgbClr val="FDB813"/>
    <a:srgbClr val="C5F4FF"/>
    <a:srgbClr val="CCFFCC"/>
    <a:srgbClr val="8CC63F"/>
    <a:srgbClr val="DBA5B4"/>
    <a:srgbClr val="FFBFD0"/>
    <a:srgbClr val="FFCC99"/>
    <a:srgbClr val="00B0DA"/>
    <a:srgbClr val="F190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57" autoAdjust="0"/>
    <p:restoredTop sz="74119" autoAdjust="0"/>
  </p:normalViewPr>
  <p:slideViewPr>
    <p:cSldViewPr snapToGrid="0">
      <p:cViewPr varScale="1">
        <p:scale>
          <a:sx n="104" d="100"/>
          <a:sy n="104" d="100"/>
        </p:scale>
        <p:origin x="1720" y="184"/>
      </p:cViewPr>
      <p:guideLst>
        <p:guide orient="horz" pos="971"/>
        <p:guide pos="283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99E1-2F6C-1143-9DF8-8ECBCD01D041}" type="datetimeFigureOut">
              <a:rPr lang="en-US" smtClean="0"/>
              <a:pPr/>
              <a:t>2/22/18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54D96-FAC3-2D49-827B-F309FAD9DE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761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fld id="{05C4898A-41A8-49D6-8E48-9D853EBFDD6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477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989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78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05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u="sng" baseline="0" dirty="0"/>
              <a:t>Lab Objectives</a:t>
            </a:r>
          </a:p>
          <a:p>
            <a:endParaRPr lang="en-GB" baseline="0" dirty="0"/>
          </a:p>
          <a:p>
            <a:r>
              <a:rPr lang="en-GB" baseline="0" dirty="0"/>
              <a:t>- LEARN practical Cognitive / Watson PROTOTYPING skills</a:t>
            </a:r>
          </a:p>
          <a:p>
            <a:endParaRPr lang="en-GB" baseline="0" dirty="0"/>
          </a:p>
          <a:p>
            <a:r>
              <a:rPr lang="en-GB" baseline="0" dirty="0"/>
              <a:t>- Use those skills to BUILD something!</a:t>
            </a:r>
          </a:p>
          <a:p>
            <a:endParaRPr lang="en-GB" baseline="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057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- LEARN:</a:t>
            </a:r>
          </a:p>
          <a:p>
            <a:r>
              <a:rPr lang="en-GB" baseline="0" dirty="0"/>
              <a:t>   - Build 2 applications using 4 Watson Cognitive services</a:t>
            </a:r>
          </a:p>
          <a:p>
            <a:r>
              <a:rPr lang="en-GB" baseline="0" dirty="0"/>
              <a:t>   - Conversation, Discovery, NLU, Visual Recognition</a:t>
            </a:r>
          </a:p>
          <a:p>
            <a:r>
              <a:rPr lang="en-GB" baseline="0" dirty="0"/>
              <a:t>   - All built using Node-RED, with minimal coding</a:t>
            </a:r>
          </a:p>
          <a:p>
            <a:endParaRPr lang="en-GB" baseline="0" dirty="0"/>
          </a:p>
          <a:p>
            <a:r>
              <a:rPr lang="en-GB" baseline="0" dirty="0"/>
              <a:t>- BUILD: </a:t>
            </a:r>
          </a:p>
          <a:p>
            <a:r>
              <a:rPr lang="en-GB" baseline="0" dirty="0"/>
              <a:t>   - GDPR Advisor chatbot</a:t>
            </a:r>
          </a:p>
          <a:p>
            <a:r>
              <a:rPr lang="en-GB" baseline="0" dirty="0"/>
              <a:t>   - Insurance Claims app</a:t>
            </a:r>
          </a:p>
          <a:p>
            <a:r>
              <a:rPr lang="en-GB" baseline="0" dirty="0"/>
              <a:t>   - Build your own basic prototype</a:t>
            </a:r>
          </a:p>
          <a:p>
            <a:endParaRPr lang="en-GB" baseline="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69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Most</a:t>
            </a:r>
            <a:r>
              <a:rPr lang="en-GB" baseline="0" dirty="0"/>
              <a:t> of this cognitive lab will have you working on building a CHATBOT</a:t>
            </a:r>
          </a:p>
          <a:p>
            <a:r>
              <a:rPr lang="en-GB" baseline="0" dirty="0"/>
              <a:t>- By the end of the lab your chatbot should:</a:t>
            </a:r>
          </a:p>
          <a:p>
            <a:r>
              <a:rPr lang="en-GB" baseline="0" dirty="0"/>
              <a:t>   - work using a number of different UIs</a:t>
            </a:r>
          </a:p>
          <a:p>
            <a:r>
              <a:rPr lang="en-GB" baseline="0" dirty="0"/>
              <a:t>   - use Watson Conversation to answer BASIC questions to </a:t>
            </a:r>
          </a:p>
          <a:p>
            <a:r>
              <a:rPr lang="en-GB" baseline="0" dirty="0"/>
              <a:t>     help find a new mobile phone and contract for a user  </a:t>
            </a:r>
          </a:p>
          <a:p>
            <a:r>
              <a:rPr lang="en-GB" baseline="0" dirty="0"/>
              <a:t>   - use Watson NLU to grade the SENTIMENT of a review you </a:t>
            </a:r>
          </a:p>
          <a:p>
            <a:r>
              <a:rPr lang="en-GB" baseline="0" dirty="0"/>
              <a:t>     can submit about a phone</a:t>
            </a:r>
          </a:p>
          <a:p>
            <a:r>
              <a:rPr lang="en-GB" baseline="0" dirty="0"/>
              <a:t>   - use Watson Discovery to answer more SPECIFIC </a:t>
            </a:r>
          </a:p>
          <a:p>
            <a:r>
              <a:rPr lang="en-GB" baseline="0" dirty="0"/>
              <a:t>     'support' type questions</a:t>
            </a:r>
          </a:p>
          <a:p>
            <a:r>
              <a:rPr lang="en-GB" baseline="0" dirty="0"/>
              <a:t>   - provide the most APPROPRIATE RESPONSE from these </a:t>
            </a:r>
          </a:p>
          <a:p>
            <a:r>
              <a:rPr lang="en-GB" baseline="0" dirty="0"/>
              <a:t>     services based on a confidence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580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We will use Watson Conversation and Watson Discovery to  </a:t>
            </a:r>
          </a:p>
          <a:p>
            <a:r>
              <a:rPr lang="en-GB" dirty="0"/>
              <a:t>  answer both short-</a:t>
            </a:r>
            <a:r>
              <a:rPr lang="en-GB" baseline="0" dirty="0"/>
              <a:t>tail and long-tail questions</a:t>
            </a:r>
          </a:p>
          <a:p>
            <a:endParaRPr lang="en-GB" baseline="0" dirty="0"/>
          </a:p>
          <a:p>
            <a:r>
              <a:rPr lang="en-GB" baseline="0" dirty="0"/>
              <a:t>- Short-tail questions are typically more PREDICTABLE and   </a:t>
            </a:r>
          </a:p>
          <a:p>
            <a:r>
              <a:rPr lang="en-GB" baseline="0" dirty="0"/>
              <a:t>  FREQUENT, and will be dealt with by Conversation</a:t>
            </a:r>
          </a:p>
          <a:p>
            <a:endParaRPr lang="en-GB" baseline="0" dirty="0"/>
          </a:p>
          <a:p>
            <a:r>
              <a:rPr lang="en-GB" baseline="0" dirty="0"/>
              <a:t>- Long-tail questions are typically more SPECIFC, and </a:t>
            </a:r>
          </a:p>
          <a:p>
            <a:r>
              <a:rPr lang="en-GB" baseline="0" dirty="0"/>
              <a:t>  retrieved from a KNOWLEDGE BASE, which we will do here </a:t>
            </a:r>
          </a:p>
          <a:p>
            <a:r>
              <a:rPr lang="en-GB" baseline="0" dirty="0"/>
              <a:t>  with Discovery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407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This is</a:t>
            </a:r>
            <a:r>
              <a:rPr lang="en-GB" baseline="0" dirty="0"/>
              <a:t> a common Watson Conversation architecture</a:t>
            </a:r>
          </a:p>
          <a:p>
            <a:endParaRPr lang="en-GB" baseline="0" dirty="0"/>
          </a:p>
          <a:p>
            <a:r>
              <a:rPr lang="en-GB" baseline="0" dirty="0"/>
              <a:t>- Application can use multiple UIs</a:t>
            </a:r>
          </a:p>
          <a:p>
            <a:r>
              <a:rPr lang="en-GB" baseline="0" dirty="0"/>
              <a:t>- FLOW is controlled by Watson Conversation</a:t>
            </a:r>
          </a:p>
          <a:p>
            <a:r>
              <a:rPr lang="en-GB" baseline="0" dirty="0"/>
              <a:t>- INTERFACES to back-end systems when required </a:t>
            </a:r>
          </a:p>
          <a:p>
            <a:endParaRPr lang="en-GB" baseline="0" dirty="0"/>
          </a:p>
          <a:p>
            <a:r>
              <a:rPr lang="en-GB" baseline="0" dirty="0"/>
              <a:t>- We'll utilise this architecture, using:</a:t>
            </a:r>
          </a:p>
          <a:p>
            <a:r>
              <a:rPr lang="en-GB" baseline="0" dirty="0"/>
              <a:t>  - Node-RED for our application, </a:t>
            </a:r>
          </a:p>
          <a:p>
            <a:r>
              <a:rPr lang="en-GB" baseline="0" dirty="0"/>
              <a:t>  - HTML, Slack and Telegram as our UIs, and </a:t>
            </a:r>
          </a:p>
          <a:p>
            <a:r>
              <a:rPr lang="en-GB" baseline="0" dirty="0"/>
              <a:t>  - Discovery and NLU to enhance our 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294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51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Our second</a:t>
            </a:r>
            <a:r>
              <a:rPr lang="en-GB" baseline="0" dirty="0"/>
              <a:t> app will use Node-RED dashboards and maps, Watson Visual Recognition and Bluemix Object Storage to SIMULATE a drone inspection app</a:t>
            </a:r>
          </a:p>
          <a:p>
            <a:endParaRPr lang="en-GB" baseline="0" dirty="0"/>
          </a:p>
          <a:p>
            <a:r>
              <a:rPr lang="en-GB" baseline="0" dirty="0"/>
              <a:t>- The app will simulate a drone taking photos of buildings and infrastructure, and provide a CONFIDENCE level for potential FAULTS spotted using Watson VR</a:t>
            </a:r>
          </a:p>
          <a:p>
            <a:endParaRPr lang="en-GB" baseline="0" dirty="0"/>
          </a:p>
          <a:p>
            <a:r>
              <a:rPr lang="en-GB" baseline="0" dirty="0"/>
              <a:t>- Hopefully this will give you a good grounding in Watson VR, and give you some ideas of how you could APPLY this type of prototype in your own industries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93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28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2">
    <p:bg>
      <p:bgPr>
        <a:solidFill>
          <a:srgbClr val="8CC6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3">
    <p:bg>
      <p:bgPr>
        <a:solidFill>
          <a:srgbClr val="00A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4">
    <p:bg>
      <p:bgPr>
        <a:solidFill>
          <a:srgbClr val="FDB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5">
    <p:bg>
      <p:bgPr>
        <a:solidFill>
          <a:srgbClr val="F190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6">
    <p:bg>
      <p:bgPr>
        <a:solidFill>
          <a:srgbClr val="F04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19076"/>
            <a:ext cx="8686800" cy="387798"/>
          </a:xfrm>
        </p:spPr>
        <p:txBody>
          <a:bodyPr/>
          <a:lstStyle>
            <a:lvl1pPr marL="0" marR="0" indent="0" algn="l" defTabSz="91437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Table of contents/Agenda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6" y="1371600"/>
            <a:ext cx="5687845" cy="3086100"/>
          </a:xfr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/>
              <a:t>Note that the contents/agenda items are written in sentence case</a:t>
            </a:r>
          </a:p>
          <a:p>
            <a:pPr lvl="0"/>
            <a:r>
              <a:rPr lang="en-US" dirty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Content heading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080511"/>
            <a:ext cx="8503920" cy="387798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Full bleed images preferred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4491990"/>
            <a:ext cx="8503920" cy="54864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43352"/>
            <a:ext cx="8503920" cy="221599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149090"/>
            <a:ext cx="7315200" cy="6858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107996"/>
          </a:xfrm>
        </p:spPr>
        <p:txBody>
          <a:bodyPr/>
          <a:lstStyle>
            <a:lvl1pPr algn="l">
              <a:defRPr sz="4000" b="0" cap="all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C56F6E69-880F-4956-8549-CB4C2ABA64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pic>
        <p:nvPicPr>
          <p:cNvPr id="68654" name="Picture 46" descr="blu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8613" y="1370411"/>
            <a:ext cx="4151312" cy="2742009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2328" y="1370411"/>
            <a:ext cx="4151313" cy="2742009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243B09B9-FE11-485D-B193-4DE649C9C9A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87798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DA39A948-DEA7-4EFA-9130-61B45069BC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6826F9A1-9B46-4608-B497-7E101192DD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6289"/>
            <a:ext cx="3008313" cy="553998"/>
          </a:xfrm>
        </p:spPr>
        <p:txBody>
          <a:bodyPr anchor="b"/>
          <a:lstStyle>
            <a:lvl1pPr algn="l">
              <a:defRPr sz="20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2800">
                <a:latin typeface="Arial" pitchFamily="34" charset="0"/>
                <a:cs typeface="Arial" pitchFamily="34" charset="0"/>
              </a:defRPr>
            </a:lvl2pPr>
            <a:lvl3pPr>
              <a:defRPr sz="2400">
                <a:latin typeface="Arial" pitchFamily="34" charset="0"/>
                <a:cs typeface="Arial" pitchFamily="34" charset="0"/>
              </a:defRPr>
            </a:lvl3pPr>
            <a:lvl4pPr>
              <a:defRPr sz="2000">
                <a:latin typeface="Arial" pitchFamily="34" charset="0"/>
                <a:cs typeface="Arial" pitchFamily="34" charset="0"/>
              </a:defRPr>
            </a:lvl4pPr>
            <a:lvl5pPr>
              <a:defRPr sz="2000">
                <a:latin typeface="Arial" pitchFamily="34" charset="0"/>
                <a:cs typeface="Aria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6F2D88F4-1BBD-4436-A230-2453F5FE0D1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420401"/>
            <a:ext cx="5486400" cy="387798"/>
          </a:xfrm>
        </p:spPr>
        <p:txBody>
          <a:bodyPr anchor="b"/>
          <a:lstStyle>
            <a:lvl1pPr algn="l">
              <a:defRPr sz="28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>
                <a:latin typeface="Arial" pitchFamily="34" charset="0"/>
                <a:cs typeface="Arial" pitchFamily="34" charset="0"/>
              </a:defRPr>
            </a:lvl1pPr>
          </a:lstStyle>
          <a:p>
            <a:fld id="{24BC8B11-60A6-4B69-B419-B94172AA64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42D62209-4EDF-4572-8BE8-285CD08041F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39817" y="219075"/>
            <a:ext cx="775597" cy="389334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8613" y="219075"/>
            <a:ext cx="6362700" cy="389334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01724DF2-28ED-446F-A429-CB9011BDF20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85978"/>
            <a:ext cx="6858000" cy="124649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7556" y="4718304"/>
            <a:ext cx="1809432" cy="201168"/>
          </a:xfrm>
          <a:prstGeom prst="rect">
            <a:avLst/>
          </a:prstGeom>
        </p:spPr>
        <p:txBody>
          <a:bodyPr/>
          <a:lstStyle/>
          <a:p>
            <a:fld id="{B4F4939B-B8E4-4846-BA65-70B7915F55E2}" type="datetimeFigureOut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504" y="4718304"/>
            <a:ext cx="2895600" cy="2011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7111-942E-A842-BD90-24946088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791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584" y="274641"/>
            <a:ext cx="8528179" cy="249299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rgbClr val="AF6EE8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298582" y="4758614"/>
            <a:ext cx="951722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IBM Confidential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98583" y="811217"/>
            <a:ext cx="8527921" cy="394739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4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4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4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4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1263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6481" y="1998039"/>
            <a:ext cx="8226720" cy="387798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660066"/>
                </a:solidFill>
              </a:defRPr>
            </a:lvl1pPr>
          </a:lstStyle>
          <a:p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31079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8CC63F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green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00A6A0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teal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yellow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3"/>
            <a:ext cx="630936" cy="19437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19027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orang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04E37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red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AB1A86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purpl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8616" y="1370411"/>
            <a:ext cx="8455025" cy="2742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6759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328613" y="219077"/>
            <a:ext cx="8686800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7636" name="Rectangle 5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8616" y="4893469"/>
            <a:ext cx="2124075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90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7637" name="Picture 53" descr="IBM-logo-50-black"/>
          <p:cNvPicPr>
            <a:picLocks noChangeAspect="1" noChangeArrowheads="1"/>
          </p:cNvPicPr>
          <p:nvPr userDrawn="1"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8716963" y="4552951"/>
            <a:ext cx="215900" cy="433388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3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7" r:id="rId10"/>
    <p:sldLayoutId id="2147483688" r:id="rId11"/>
    <p:sldLayoutId id="2147483686" r:id="rId12"/>
    <p:sldLayoutId id="2147483683" r:id="rId13"/>
    <p:sldLayoutId id="2147483684" r:id="rId14"/>
    <p:sldLayoutId id="2147483685" r:id="rId15"/>
    <p:sldLayoutId id="2147483693" r:id="rId16"/>
    <p:sldLayoutId id="2147483690" r:id="rId17"/>
    <p:sldLayoutId id="2147483691" r:id="rId18"/>
    <p:sldLayoutId id="2147483667" r:id="rId19"/>
    <p:sldLayoutId id="2147483668" r:id="rId20"/>
    <p:sldLayoutId id="2147483669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94" r:id="rId27"/>
    <p:sldLayoutId id="2147483695" r:id="rId28"/>
    <p:sldLayoutId id="2147483696" r:id="rId29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5pPr>
      <a:lvl6pPr marL="457189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6pPr>
      <a:lvl7pPr marL="914377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7pPr>
      <a:lvl8pPr marL="1371566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8pPr>
      <a:lvl9pPr marL="1828754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9pPr>
    </p:titleStyle>
    <p:bodyStyle>
      <a:lvl1pPr marL="173034" indent="-173034" algn="l" rtl="0" fontAlgn="base">
        <a:spcBef>
          <a:spcPct val="500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ea typeface="+mn-ea"/>
          <a:cs typeface="Arial" pitchFamily="34" charset="0"/>
        </a:defRPr>
      </a:lvl1pPr>
      <a:lvl2pPr marL="509575" indent="-163509" algn="l" rtl="0" fontAlgn="base">
        <a:spcBef>
          <a:spcPct val="0"/>
        </a:spcBef>
        <a:spcAft>
          <a:spcPct val="0"/>
        </a:spcAft>
        <a:buClr>
          <a:srgbClr val="6D6E70"/>
        </a:buClr>
        <a:buSzPct val="90000"/>
        <a:buFont typeface="Arial" charset="0"/>
        <a:buChar char="–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2pPr>
      <a:lvl3pPr marL="855641" indent="-173034" algn="l" rtl="0" fontAlgn="base">
        <a:spcBef>
          <a:spcPct val="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3pPr>
      <a:lvl4pPr marL="1203295" indent="-173034" algn="l" rtl="0" fontAlgn="base">
        <a:spcBef>
          <a:spcPct val="20000"/>
        </a:spcBef>
        <a:spcAft>
          <a:spcPct val="0"/>
        </a:spcAft>
        <a:buClr>
          <a:schemeClr val="bg1"/>
        </a:buClr>
        <a:defRPr sz="1600">
          <a:solidFill>
            <a:schemeClr val="bg1"/>
          </a:solidFill>
          <a:latin typeface="Arial" charset="0"/>
        </a:defRPr>
      </a:lvl4pPr>
      <a:lvl5pPr marL="1539836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5pPr>
      <a:lvl6pPr marL="1997025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6pPr>
      <a:lvl7pPr marL="2454213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7pPr>
      <a:lvl8pPr marL="2911402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8pPr>
      <a:lvl9pPr marL="3368590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Users/garywilson/Documents/Code/Cognitive-Labs-v3/1-Basics/Cognitive%20Basics.pptx#-1,1,Cognitive: Basics   Gary Wilson CTO 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10" Type="http://schemas.openxmlformats.org/officeDocument/2006/relationships/image" Target="../media/image26.tiff"/><Relationship Id="rId4" Type="http://schemas.openxmlformats.org/officeDocument/2006/relationships/image" Target="../media/image20.png"/><Relationship Id="rId9" Type="http://schemas.openxmlformats.org/officeDocument/2006/relationships/image" Target="../media/image2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425" y="1551934"/>
            <a:ext cx="6170688" cy="1717393"/>
          </a:xfrm>
        </p:spPr>
        <p:txBody>
          <a:bodyPr/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Cognitive Labs</a:t>
            </a:r>
            <a:br>
              <a:rPr lang="en-US" sz="3600" b="1" dirty="0">
                <a:solidFill>
                  <a:srgbClr val="FF0000"/>
                </a:solidFill>
              </a:rPr>
            </a:b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Gary Wilson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sz="1600" b="1" dirty="0">
                <a:solidFill>
                  <a:srgbClr val="FF0000"/>
                </a:solidFill>
              </a:rPr>
              <a:t>CTO &amp; Technical Leader, UKI Commercial Business</a:t>
            </a:r>
            <a:br>
              <a:rPr lang="en-US" sz="1600" b="1" dirty="0">
                <a:solidFill>
                  <a:srgbClr val="FF0000"/>
                </a:solidFill>
              </a:rPr>
            </a:b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411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85270" y="75573"/>
            <a:ext cx="361502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n-lt"/>
                <a:ea typeface="Arial Hebrew" charset="-79"/>
                <a:cs typeface="Arial Hebrew" charset="-79"/>
              </a:rPr>
              <a:t>Build A Prototype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882879-575E-3349-A7CC-A6DFCF0E1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169" y="707784"/>
            <a:ext cx="3764694" cy="43368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CAE8E5-7381-F14E-AB99-D788BCF552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26" y="1705231"/>
            <a:ext cx="5656132" cy="33394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DB6AF7-C9C1-4245-A7D2-1DCFBF588E8A}"/>
              </a:ext>
            </a:extLst>
          </p:cNvPr>
          <p:cNvSpPr txBox="1"/>
          <p:nvPr/>
        </p:nvSpPr>
        <p:spPr>
          <a:xfrm>
            <a:off x="5210453" y="219190"/>
            <a:ext cx="2497222" cy="1588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i="1" dirty="0"/>
              <a:t>GDPR Advisor chatbot</a:t>
            </a:r>
          </a:p>
          <a:p>
            <a:endParaRPr lang="en-GB" sz="1800" i="1" dirty="0"/>
          </a:p>
          <a:p>
            <a:r>
              <a:rPr lang="en-GB" sz="1800" i="1" dirty="0"/>
              <a:t>Insurance Claims app</a:t>
            </a:r>
          </a:p>
          <a:p>
            <a:endParaRPr lang="en-GB" sz="1800" i="1" dirty="0"/>
          </a:p>
          <a:p>
            <a:r>
              <a:rPr lang="en-GB" sz="1800" i="1" dirty="0"/>
              <a:t>Build Your Own!</a:t>
            </a:r>
          </a:p>
          <a:p>
            <a:endParaRPr lang="en-GB" sz="1800" i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9D172A-270C-6248-A7D4-BCF18589B415}"/>
              </a:ext>
            </a:extLst>
          </p:cNvPr>
          <p:cNvCxnSpPr>
            <a:cxnSpLocks/>
          </p:cNvCxnSpPr>
          <p:nvPr/>
        </p:nvCxnSpPr>
        <p:spPr bwMode="auto">
          <a:xfrm flipH="1">
            <a:off x="3413727" y="460803"/>
            <a:ext cx="1796726" cy="644263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EE6F34-13FB-A741-9ECE-4FAB557B9E1E}"/>
              </a:ext>
            </a:extLst>
          </p:cNvPr>
          <p:cNvCxnSpPr>
            <a:cxnSpLocks/>
          </p:cNvCxnSpPr>
          <p:nvPr/>
        </p:nvCxnSpPr>
        <p:spPr bwMode="auto">
          <a:xfrm>
            <a:off x="7626499" y="934659"/>
            <a:ext cx="566031" cy="622292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10399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312928" y="2507331"/>
            <a:ext cx="7076413" cy="2420269"/>
          </a:xfrm>
        </p:spPr>
        <p:txBody>
          <a:bodyPr/>
          <a:lstStyle/>
          <a:p>
            <a:pPr>
              <a:lnSpc>
                <a:spcPct val="100000"/>
              </a:lnSpc>
            </a:pPr>
            <a:endParaRPr lang="en-US" sz="1800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tx2"/>
                </a:solidFill>
              </a:rPr>
              <a:t>Gary Wilson </a:t>
            </a:r>
            <a:r>
              <a:rPr lang="mr-IN" sz="1800" dirty="0">
                <a:solidFill>
                  <a:schemeClr val="tx2"/>
                </a:solidFill>
              </a:rPr>
              <a:t>–</a:t>
            </a:r>
            <a:r>
              <a:rPr lang="en-US" sz="1800" dirty="0">
                <a:solidFill>
                  <a:schemeClr val="tx2"/>
                </a:solidFill>
              </a:rPr>
              <a:t> Technical Leader &amp; CTO, UKI Commercial Business</a:t>
            </a:r>
          </a:p>
          <a:p>
            <a:pPr>
              <a:lnSpc>
                <a:spcPct val="100000"/>
              </a:lnSpc>
            </a:pPr>
            <a:endParaRPr lang="en-US" sz="1800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endParaRPr lang="en-US" sz="1800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endParaRPr lang="en-US" sz="1600" i="1" dirty="0">
              <a:solidFill>
                <a:schemeClr val="accent2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i="1" dirty="0">
                <a:solidFill>
                  <a:schemeClr val="accent2"/>
                </a:solidFill>
              </a:rPr>
              <a:t>Original Cognitive Labs written by Daniel </a:t>
            </a:r>
            <a:r>
              <a:rPr lang="en-US" sz="1400" i="1" dirty="0" err="1">
                <a:solidFill>
                  <a:schemeClr val="accent2"/>
                </a:solidFill>
              </a:rPr>
              <a:t>Chabr</a:t>
            </a:r>
            <a:r>
              <a:rPr lang="en-US" sz="1400" i="1" dirty="0">
                <a:solidFill>
                  <a:schemeClr val="accent2"/>
                </a:solidFill>
              </a:rPr>
              <a:t> and </a:t>
            </a:r>
            <a:r>
              <a:rPr lang="en-US" sz="1400" i="1" dirty="0" err="1">
                <a:solidFill>
                  <a:schemeClr val="accent2"/>
                </a:solidFill>
              </a:rPr>
              <a:t>Viliam</a:t>
            </a:r>
            <a:r>
              <a:rPr lang="en-US" sz="1400" i="1" dirty="0">
                <a:solidFill>
                  <a:schemeClr val="accent2"/>
                </a:solidFill>
              </a:rPr>
              <a:t> Valent of the Watson </a:t>
            </a:r>
            <a:r>
              <a:rPr lang="en-US" sz="1400" i="1" dirty="0" err="1">
                <a:solidFill>
                  <a:schemeClr val="accent2"/>
                </a:solidFill>
              </a:rPr>
              <a:t>iLab</a:t>
            </a:r>
            <a:r>
              <a:rPr lang="en-US" sz="1400" i="1" dirty="0">
                <a:solidFill>
                  <a:schemeClr val="accent2"/>
                </a:solidFill>
              </a:rPr>
              <a:t>, and modified and extended by Gary Wilson.</a:t>
            </a:r>
          </a:p>
          <a:p>
            <a:pPr>
              <a:lnSpc>
                <a:spcPct val="100000"/>
              </a:lnSpc>
            </a:pPr>
            <a:endParaRPr lang="en-US" sz="1400" i="1" dirty="0">
              <a:solidFill>
                <a:schemeClr val="accent2"/>
              </a:solidFill>
            </a:endParaRPr>
          </a:p>
          <a:p>
            <a:pPr lvl="0"/>
            <a:r>
              <a:rPr lang="en-US" sz="1400" i="1" dirty="0">
                <a:solidFill>
                  <a:schemeClr val="accent2"/>
                </a:solidFill>
              </a:rPr>
              <a:t>The applications used in the Visual Recognition labs were originally created by Douglas </a:t>
            </a:r>
            <a:r>
              <a:rPr lang="en-US" sz="1400" i="1" dirty="0" err="1">
                <a:solidFill>
                  <a:schemeClr val="accent2"/>
                </a:solidFill>
              </a:rPr>
              <a:t>McGarrie</a:t>
            </a:r>
            <a:r>
              <a:rPr lang="en-US" sz="1400" i="1" dirty="0">
                <a:solidFill>
                  <a:schemeClr val="accent2"/>
                </a:solidFill>
              </a:rPr>
              <a:t> and Mike Hope.</a:t>
            </a:r>
            <a:endParaRPr lang="en-US" sz="1400" i="1" dirty="0">
              <a:solidFill>
                <a:srgbClr val="00B0DA"/>
              </a:solidFill>
            </a:endParaRPr>
          </a:p>
          <a:p>
            <a:endParaRPr lang="en-US" sz="1600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endParaRPr lang="en-US" sz="1600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12928" y="1017879"/>
            <a:ext cx="8503920" cy="609398"/>
          </a:xfrm>
        </p:spPr>
        <p:txBody>
          <a:bodyPr/>
          <a:lstStyle/>
          <a:p>
            <a:r>
              <a:rPr lang="en-US" sz="4400" dirty="0">
                <a:latin typeface="Courier" charset="0"/>
                <a:ea typeface="Courier" charset="0"/>
                <a:cs typeface="Courier" charset="0"/>
              </a:rPr>
              <a:t>Questions?</a:t>
            </a:r>
            <a:endParaRPr lang="en-US" sz="4400" dirty="0"/>
          </a:p>
        </p:txBody>
      </p:sp>
      <p:sp>
        <p:nvSpPr>
          <p:cNvPr id="5" name="Text Placeholder 8"/>
          <p:cNvSpPr txBox="1">
            <a:spLocks/>
          </p:cNvSpPr>
          <p:nvPr/>
        </p:nvSpPr>
        <p:spPr bwMode="auto">
          <a:xfrm>
            <a:off x="312928" y="1627277"/>
            <a:ext cx="850392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ts val="132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220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09588" indent="-163513" algn="l" rtl="0" fontAlgn="base">
              <a:spcBef>
                <a:spcPct val="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Arial" charset="0"/>
              <a:buChar char="–"/>
              <a:defRPr sz="1600">
                <a:solidFill>
                  <a:srgbClr val="6D6E70"/>
                </a:solidFill>
                <a:latin typeface="Arial" pitchFamily="34" charset="0"/>
                <a:cs typeface="Arial" pitchFamily="34" charset="0"/>
              </a:defRPr>
            </a:lvl2pPr>
            <a:lvl3pPr marL="855663" indent="-173038" algn="l" rtl="0" fontAlgn="base">
              <a:spcBef>
                <a:spcPct val="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Char char="§"/>
              <a:defRPr sz="1600">
                <a:solidFill>
                  <a:srgbClr val="6D6E70"/>
                </a:solidFill>
                <a:latin typeface="Arial" pitchFamily="34" charset="0"/>
                <a:cs typeface="Arial" pitchFamily="34" charset="0"/>
              </a:defRPr>
            </a:lvl3pPr>
            <a:lvl4pPr marL="1203325" indent="-173038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sz="1600">
                <a:solidFill>
                  <a:schemeClr val="bg1"/>
                </a:solidFill>
                <a:latin typeface="Arial" charset="0"/>
              </a:defRPr>
            </a:lvl4pPr>
            <a:lvl5pPr marL="15398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None/>
              <a:defRPr sz="1600">
                <a:solidFill>
                  <a:schemeClr val="bg1"/>
                </a:solidFill>
                <a:latin typeface="Arial" charset="0"/>
              </a:defRPr>
            </a:lvl5pPr>
            <a:lvl6pPr marL="19970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4542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charset="0"/>
              </a:defRPr>
            </a:lvl7pPr>
            <a:lvl8pPr marL="29114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3686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kern="0" dirty="0">
              <a:ea typeface="ＭＳ Ｐゴシック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kern="0" dirty="0">
                <a:ea typeface="ＭＳ Ｐゴシック" charset="0"/>
              </a:rPr>
              <a:t>Cognitive Labs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kern="0" dirty="0">
              <a:ea typeface="ＭＳ Ｐゴシック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324" y="3683000"/>
            <a:ext cx="1407676" cy="1462520"/>
          </a:xfrm>
          <a:prstGeom prst="rect">
            <a:avLst/>
          </a:prstGeom>
        </p:spPr>
      </p:pic>
      <p:sp>
        <p:nvSpPr>
          <p:cNvPr id="2" name="Action Button: Document 1">
            <a:hlinkClick r:id="rId4" action="ppaction://hlinkpres?slideindex=1&amp;slidetitle=Cognitive: Basics   Gary Wilson CTO " highlightClick="1"/>
            <a:extLst>
              <a:ext uri="{FF2B5EF4-FFF2-40B4-BE49-F238E27FC236}">
                <a16:creationId xmlns:a16="http://schemas.microsoft.com/office/drawing/2014/main" id="{A9CB9F10-6727-E54F-802E-38FD1CCAFE2D}"/>
              </a:ext>
            </a:extLst>
          </p:cNvPr>
          <p:cNvSpPr/>
          <p:nvPr/>
        </p:nvSpPr>
        <p:spPr bwMode="auto">
          <a:xfrm>
            <a:off x="8155459" y="288943"/>
            <a:ext cx="661389" cy="729049"/>
          </a:xfrm>
          <a:prstGeom prst="actionButtonDocumen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780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8328" y="570767"/>
            <a:ext cx="8503920" cy="623248"/>
          </a:xfrm>
        </p:spPr>
        <p:txBody>
          <a:bodyPr/>
          <a:lstStyle/>
          <a:p>
            <a:r>
              <a:rPr lang="en-US" dirty="0"/>
              <a:t>What are we going to do?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F1DB49-3EF7-5046-8B0F-36075BC4E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424" y="3132594"/>
            <a:ext cx="1433575" cy="1433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04C1A1-4CC5-7541-A865-1A68701FE5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77" y="3132595"/>
            <a:ext cx="1433575" cy="14335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1110A3-0E82-C947-8965-53778DD53B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288" y="1816959"/>
            <a:ext cx="254000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BC4D6B-A75D-A14B-8BB0-4D7EB5338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41" y="1070167"/>
            <a:ext cx="7994822" cy="396910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4065734" y="1874059"/>
            <a:ext cx="1062320" cy="592667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377"/>
            <a:endParaRPr lang="en-US"/>
          </a:p>
        </p:txBody>
      </p:sp>
      <p:sp>
        <p:nvSpPr>
          <p:cNvPr id="6" name="Oval 5"/>
          <p:cNvSpPr/>
          <p:nvPr/>
        </p:nvSpPr>
        <p:spPr bwMode="auto">
          <a:xfrm>
            <a:off x="4065735" y="3904390"/>
            <a:ext cx="1358881" cy="592667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377"/>
            <a:endParaRPr lang="en-US"/>
          </a:p>
        </p:txBody>
      </p:sp>
      <p:sp>
        <p:nvSpPr>
          <p:cNvPr id="7" name="Oval 6"/>
          <p:cNvSpPr/>
          <p:nvPr/>
        </p:nvSpPr>
        <p:spPr bwMode="auto">
          <a:xfrm>
            <a:off x="2002237" y="1874060"/>
            <a:ext cx="1173449" cy="592667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377"/>
            <a:endParaRPr lang="en-US"/>
          </a:p>
        </p:txBody>
      </p:sp>
      <p:sp>
        <p:nvSpPr>
          <p:cNvPr id="8" name="Oval 7"/>
          <p:cNvSpPr/>
          <p:nvPr/>
        </p:nvSpPr>
        <p:spPr bwMode="auto">
          <a:xfrm>
            <a:off x="6116956" y="2561336"/>
            <a:ext cx="1902579" cy="592667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377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85270" y="75573"/>
            <a:ext cx="4485523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n-lt"/>
                <a:ea typeface="Arial Hebrew" charset="-79"/>
                <a:cs typeface="Arial Hebrew" charset="-79"/>
              </a:rPr>
              <a:t>Learn: Cognitive Labs</a:t>
            </a:r>
          </a:p>
          <a:p>
            <a:r>
              <a:rPr lang="en-US" sz="2400" i="1" dirty="0">
                <a:latin typeface="+mn-lt"/>
                <a:ea typeface="Arial Hebrew" charset="-79"/>
                <a:cs typeface="Arial Hebrew" charset="-79"/>
              </a:rPr>
              <a:t>IBM Cloud Services </a:t>
            </a:r>
            <a:r>
              <a:rPr lang="en-US" sz="3200" b="1" dirty="0">
                <a:latin typeface="+mn-lt"/>
                <a:ea typeface="Arial Hebrew" charset="-79"/>
                <a:cs typeface="Arial Hebrew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5228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78199"/>
            <a:ext cx="7676131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Cognitive chatbot</a:t>
            </a:r>
            <a:endParaRPr lang="en-US" sz="2300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787400"/>
            <a:ext cx="3721100" cy="3721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6900" y="1282700"/>
            <a:ext cx="209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“I’d like advice on a new phone”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8789" y="2622650"/>
            <a:ext cx="2243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“I’m interested in a </a:t>
            </a:r>
            <a:r>
              <a:rPr lang="en-GB"/>
              <a:t>new contract”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719778" y="3962600"/>
            <a:ext cx="245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”Here’s my review of the Galaxy S8”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42217" y="3639434"/>
            <a:ext cx="3081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“My LG D800 is grinding to a halt, what can I do?”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07317" y="1280680"/>
            <a:ext cx="3231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“How many times can I install an application I've purchased on the Market?”</a:t>
            </a:r>
          </a:p>
        </p:txBody>
      </p:sp>
    </p:spTree>
    <p:extLst>
      <p:ext uri="{BB962C8B-B14F-4D97-AF65-F5344CB8AC3E}">
        <p14:creationId xmlns:p14="http://schemas.microsoft.com/office/powerpoint/2010/main" val="1770850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" y="1"/>
            <a:ext cx="6584455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1332658" y="4542540"/>
            <a:ext cx="4418811" cy="22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ctr" eaLnBrk="1" hangingPunct="1"/>
            <a:r>
              <a:rPr lang="en-US" altLang="en-US" sz="1099" b="1">
                <a:solidFill>
                  <a:schemeClr val="tx2"/>
                </a:solidFill>
                <a:latin typeface="Helvetica Neue Thin" charset="0"/>
                <a:ea typeface="ＭＳ Ｐゴシック" charset="-128"/>
                <a:sym typeface="Helvetica Neue Light" charset="0"/>
              </a:rPr>
              <a:t>Unique Intents</a:t>
            </a:r>
          </a:p>
        </p:txBody>
      </p:sp>
      <p:sp>
        <p:nvSpPr>
          <p:cNvPr id="11" name="TextBox 14"/>
          <p:cNvSpPr txBox="1">
            <a:spLocks noChangeArrowheads="1"/>
          </p:cNvSpPr>
          <p:nvPr/>
        </p:nvSpPr>
        <p:spPr bwMode="auto">
          <a:xfrm>
            <a:off x="1623183" y="4315363"/>
            <a:ext cx="629687" cy="22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US" altLang="en-US" sz="1099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  <a:sym typeface="Helvetica Neue Light" charset="0"/>
              </a:rPr>
              <a:t>100s</a:t>
            </a:r>
          </a:p>
        </p:txBody>
      </p:sp>
      <p:sp>
        <p:nvSpPr>
          <p:cNvPr id="12" name="TextBox 15"/>
          <p:cNvSpPr txBox="1">
            <a:spLocks noChangeArrowheads="1"/>
          </p:cNvSpPr>
          <p:nvPr/>
        </p:nvSpPr>
        <p:spPr bwMode="auto">
          <a:xfrm>
            <a:off x="4660927" y="4299504"/>
            <a:ext cx="947436" cy="22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US" altLang="en-US" sz="1099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  <a:sym typeface="Helvetica Neue Light" charset="0"/>
              </a:rPr>
              <a:t>100,000+</a:t>
            </a:r>
          </a:p>
        </p:txBody>
      </p:sp>
      <p:sp>
        <p:nvSpPr>
          <p:cNvPr id="5" name="Rectangle 4"/>
          <p:cNvSpPr/>
          <p:nvPr/>
        </p:nvSpPr>
        <p:spPr>
          <a:xfrm>
            <a:off x="2920060" y="3442455"/>
            <a:ext cx="3103085" cy="7732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493" tIns="34247" rIns="68493" bIns="34247" anchor="ctr"/>
          <a:lstStyle/>
          <a:p>
            <a:pPr algn="ctr" defTabSz="304503">
              <a:defRPr/>
            </a:pPr>
            <a:endParaRPr lang="en-US" sz="1099">
              <a:solidFill>
                <a:schemeClr val="tx2"/>
              </a:solidFill>
              <a:latin typeface="Helvetica Neue" charset="0"/>
              <a:ea typeface="ヒラギノ角ゴ Pro W3" charset="0"/>
              <a:cs typeface="Helvetica Neue" charset="0"/>
              <a:sym typeface="Helvetica Neue Light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 flipV="1">
            <a:off x="875477" y="4255364"/>
            <a:ext cx="5346760" cy="3330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 flipV="1">
            <a:off x="875476" y="1461991"/>
            <a:ext cx="0" cy="281520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12"/>
          <p:cNvSpPr txBox="1">
            <a:spLocks noChangeArrowheads="1"/>
          </p:cNvSpPr>
          <p:nvPr/>
        </p:nvSpPr>
        <p:spPr bwMode="auto">
          <a:xfrm rot="16200000">
            <a:off x="73049" y="2500234"/>
            <a:ext cx="1062641" cy="373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ctr" eaLnBrk="1" hangingPunct="1"/>
            <a:r>
              <a:rPr lang="en-US" altLang="en-US" sz="1099" b="1" dirty="0">
                <a:solidFill>
                  <a:schemeClr val="tx2"/>
                </a:solidFill>
                <a:latin typeface="Helvetica Neue Thin" charset="0"/>
                <a:ea typeface="ＭＳ Ｐゴシック" charset="-128"/>
                <a:sym typeface="Helvetica Neue Light" charset="0"/>
              </a:rPr>
              <a:t>Frequency of Questions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2799219" y="1461991"/>
            <a:ext cx="0" cy="279934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  <a:alpha val="33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Box 18"/>
          <p:cNvSpPr txBox="1">
            <a:spLocks noChangeArrowheads="1"/>
          </p:cNvSpPr>
          <p:nvPr/>
        </p:nvSpPr>
        <p:spPr bwMode="auto">
          <a:xfrm>
            <a:off x="2842842" y="3979311"/>
            <a:ext cx="1738411" cy="22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ctr" eaLnBrk="1" hangingPunct="1"/>
            <a:r>
              <a:rPr lang="en-US" altLang="en-US" sz="1099" b="1" dirty="0">
                <a:solidFill>
                  <a:schemeClr val="tx2"/>
                </a:solidFill>
                <a:latin typeface="Helvetica Neue Thin" charset="0"/>
                <a:ea typeface="ＭＳ Ｐゴシック" charset="-128"/>
                <a:sym typeface="Helvetica Neue Light" charset="0"/>
              </a:rPr>
              <a:t>Long Tail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194603" y="1498831"/>
            <a:ext cx="1596912" cy="244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How do I get a Visa? </a:t>
            </a:r>
            <a:endParaRPr lang="en-US" sz="1100" b="1" dirty="0">
              <a:solidFill>
                <a:schemeClr val="tx2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329516" y="2076373"/>
            <a:ext cx="2117128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I need to visit Zimbabwe as a British citizen with a criminal record—can I do that?</a:t>
            </a:r>
            <a:endParaRPr lang="en-US" sz="1100" b="1" dirty="0">
              <a:solidFill>
                <a:schemeClr val="tx2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985045" y="2869592"/>
            <a:ext cx="2026595" cy="1706271"/>
            <a:chOff x="9310591" y="926840"/>
            <a:chExt cx="2702125" cy="2275028"/>
          </a:xfrm>
        </p:grpSpPr>
        <p:sp>
          <p:nvSpPr>
            <p:cNvPr id="49" name="Rectangle 48"/>
            <p:cNvSpPr/>
            <p:nvPr/>
          </p:nvSpPr>
          <p:spPr>
            <a:xfrm>
              <a:off x="9310591" y="926840"/>
              <a:ext cx="2702125" cy="2275028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2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493" tIns="34247" rIns="68493" bIns="34247" anchor="ctr"/>
            <a:lstStyle/>
            <a:p>
              <a:pPr algn="ctr" defTabSz="304503">
                <a:defRPr/>
              </a:pPr>
              <a:endParaRPr lang="en-US" sz="1099">
                <a:solidFill>
                  <a:schemeClr val="tx2"/>
                </a:solidFill>
                <a:latin typeface="Helvetica Neue" charset="0"/>
                <a:ea typeface="ヒラギノ角ゴ Pro W3" charset="0"/>
                <a:cs typeface="Helvetica Neue" charset="0"/>
                <a:sym typeface="Helvetica Neue Light" charset="0"/>
              </a:endParaRPr>
            </a:p>
          </p:txBody>
        </p:sp>
        <p:sp>
          <p:nvSpPr>
            <p:cNvPr id="20" name="TextBox 23"/>
            <p:cNvSpPr txBox="1">
              <a:spLocks noChangeArrowheads="1"/>
            </p:cNvSpPr>
            <p:nvPr/>
          </p:nvSpPr>
          <p:spPr bwMode="auto">
            <a:xfrm>
              <a:off x="9404248" y="1027089"/>
              <a:ext cx="1526486" cy="95410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742950" indent="-28575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11430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>
                <a:defRPr/>
              </a:pPr>
              <a:r>
                <a:rPr lang="en-US" sz="1500" b="1" dirty="0">
                  <a:solidFill>
                    <a:schemeClr val="tx2"/>
                  </a:solidFill>
                  <a:latin typeface="Helvetica Neue" charset="0"/>
                  <a:cs typeface="Helvetica Neue" charset="0"/>
                </a:rPr>
                <a:t>Watson </a:t>
              </a:r>
              <a:br>
                <a:rPr lang="en-US" sz="1500" b="1" dirty="0">
                  <a:solidFill>
                    <a:schemeClr val="tx2"/>
                  </a:solidFill>
                  <a:latin typeface="Helvetica Neue" charset="0"/>
                  <a:cs typeface="Helvetica Neue" charset="0"/>
                </a:rPr>
              </a:br>
              <a:r>
                <a:rPr lang="en-US" sz="1500" b="1" dirty="0">
                  <a:solidFill>
                    <a:schemeClr val="tx2"/>
                  </a:solidFill>
                  <a:latin typeface="Helvetica Neue" charset="0"/>
                  <a:cs typeface="Helvetica Neue" charset="0"/>
                </a:rPr>
                <a:t>Discovery </a:t>
              </a:r>
              <a:br>
                <a:rPr lang="en-US" sz="1500" b="1" dirty="0">
                  <a:solidFill>
                    <a:schemeClr val="tx2"/>
                  </a:solidFill>
                  <a:latin typeface="Helvetica Neue" charset="0"/>
                  <a:cs typeface="Helvetica Neue" charset="0"/>
                </a:rPr>
              </a:br>
              <a:endParaRPr lang="en-US" sz="1500" b="1" dirty="0">
                <a:solidFill>
                  <a:schemeClr val="tx2"/>
                </a:solidFill>
                <a:latin typeface="Helvetica Neue" charset="0"/>
                <a:cs typeface="Helvetica Neue" charset="0"/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8985" y="1012363"/>
              <a:ext cx="562440" cy="562440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9418442" y="1674492"/>
              <a:ext cx="2273879" cy="1231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2"/>
                  </a:solidFill>
                  <a:latin typeface="Helvetica Neue" charset="0"/>
                  <a:ea typeface="Helvetica Neue" charset="0"/>
                  <a:cs typeface="Helvetica Neue" charset="0"/>
                </a:rPr>
                <a:t>Here Watson uses reasoning strategies that focus on identifying the most appropriate </a:t>
              </a:r>
              <a:r>
                <a:rPr lang="en-US" sz="1200" b="1" u="sng" dirty="0">
                  <a:solidFill>
                    <a:schemeClr val="tx2"/>
                  </a:solidFill>
                  <a:latin typeface="Helvetica Neue" charset="0"/>
                  <a:ea typeface="Helvetica Neue" charset="0"/>
                  <a:cs typeface="Helvetica Neue" charset="0"/>
                </a:rPr>
                <a:t>answer</a:t>
              </a:r>
              <a:r>
                <a:rPr lang="en-US" sz="1200" dirty="0">
                  <a:solidFill>
                    <a:schemeClr val="tx2"/>
                  </a:solidFill>
                  <a:latin typeface="Helvetica Neue" charset="0"/>
                  <a:ea typeface="Helvetica Neue" charset="0"/>
                  <a:cs typeface="Helvetica Neue" charset="0"/>
                </a:rPr>
                <a:t>.</a:t>
              </a:r>
              <a:endParaRPr lang="en-US" sz="1200" b="1" u="sng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981638" y="494743"/>
            <a:ext cx="2026595" cy="1963482"/>
            <a:chOff x="9308849" y="3528976"/>
            <a:chExt cx="2702125" cy="2617976"/>
          </a:xfrm>
        </p:grpSpPr>
        <p:sp>
          <p:nvSpPr>
            <p:cNvPr id="48" name="Rectangle 47"/>
            <p:cNvSpPr/>
            <p:nvPr/>
          </p:nvSpPr>
          <p:spPr>
            <a:xfrm>
              <a:off x="9308849" y="3528976"/>
              <a:ext cx="2702125" cy="261797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2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493" tIns="34247" rIns="68493" bIns="34247" anchor="ctr"/>
            <a:lstStyle/>
            <a:p>
              <a:pPr algn="ctr" defTabSz="304503">
                <a:defRPr/>
              </a:pPr>
              <a:endParaRPr lang="en-US" sz="1099">
                <a:solidFill>
                  <a:schemeClr val="tx2"/>
                </a:solidFill>
                <a:latin typeface="Helvetica Neue" charset="0"/>
                <a:ea typeface="ヒラギノ角ゴ Pro W3" charset="0"/>
                <a:cs typeface="Helvetica Neue" charset="0"/>
                <a:sym typeface="Helvetica Neue Light" charset="0"/>
              </a:endParaRPr>
            </a:p>
          </p:txBody>
        </p:sp>
        <p:sp>
          <p:nvSpPr>
            <p:cNvPr id="21" name="TextBox 24"/>
            <p:cNvSpPr txBox="1">
              <a:spLocks noChangeArrowheads="1"/>
            </p:cNvSpPr>
            <p:nvPr/>
          </p:nvSpPr>
          <p:spPr bwMode="auto">
            <a:xfrm>
              <a:off x="9422205" y="3811775"/>
              <a:ext cx="1872735" cy="67710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742950" indent="-28575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11430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>
                <a:defRPr/>
              </a:pPr>
              <a:r>
                <a:rPr lang="en-US" sz="1500" b="1" dirty="0">
                  <a:solidFill>
                    <a:schemeClr val="tx2"/>
                  </a:solidFill>
                  <a:latin typeface="Helvetica Neue" charset="0"/>
                  <a:cs typeface="Helvetica Neue" charset="0"/>
                </a:rPr>
                <a:t>Watson </a:t>
              </a:r>
            </a:p>
            <a:p>
              <a:pPr>
                <a:defRPr/>
              </a:pPr>
              <a:r>
                <a:rPr lang="en-US" sz="1500" b="1" dirty="0">
                  <a:solidFill>
                    <a:schemeClr val="tx2"/>
                  </a:solidFill>
                  <a:latin typeface="Helvetica Neue" charset="0"/>
                  <a:cs typeface="Helvetica Neue" charset="0"/>
                </a:rPr>
                <a:t>Conversation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2450" y="3652341"/>
              <a:ext cx="604983" cy="604983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9425132" y="4496405"/>
              <a:ext cx="2172301" cy="14527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2"/>
                  </a:solidFill>
                  <a:latin typeface="Helvetica Neue" charset="0"/>
                  <a:ea typeface="Helvetica Neue" charset="0"/>
                  <a:cs typeface="Helvetica Neue" charset="0"/>
                </a:rPr>
                <a:t>Here Watson uses reasoning strategies that focus on the language and context of the </a:t>
              </a:r>
              <a:r>
                <a:rPr lang="en-US" sz="1200" b="1" u="sng" dirty="0">
                  <a:solidFill>
                    <a:schemeClr val="tx2"/>
                  </a:solidFill>
                  <a:latin typeface="Helvetica Neue" charset="0"/>
                  <a:ea typeface="Helvetica Neue" charset="0"/>
                  <a:cs typeface="Helvetica Neue" charset="0"/>
                </a:rPr>
                <a:t>question</a:t>
              </a:r>
              <a:r>
                <a:rPr lang="en-US" sz="1200" dirty="0">
                  <a:solidFill>
                    <a:schemeClr val="tx2"/>
                  </a:solidFill>
                  <a:latin typeface="Helvetica Neue" charset="0"/>
                  <a:ea typeface="Helvetica Neue" charset="0"/>
                  <a:cs typeface="Helvetica Neue" charset="0"/>
                </a:rPr>
                <a:t>.</a:t>
              </a:r>
              <a:endParaRPr lang="en-US" sz="1200" b="1" u="sng" dirty="0">
                <a:solidFill>
                  <a:schemeClr val="tx2"/>
                </a:solidFill>
              </a:endParaRPr>
            </a:p>
          </p:txBody>
        </p:sp>
      </p:grpSp>
      <p:sp>
        <p:nvSpPr>
          <p:cNvPr id="50" name="Rectangle 49"/>
          <p:cNvSpPr/>
          <p:nvPr/>
        </p:nvSpPr>
        <p:spPr>
          <a:xfrm>
            <a:off x="949496" y="2761936"/>
            <a:ext cx="1742141" cy="14480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493" tIns="34247" rIns="68493" bIns="34247" anchor="ctr"/>
          <a:lstStyle/>
          <a:p>
            <a:pPr algn="ctr" defTabSz="304503">
              <a:defRPr/>
            </a:pPr>
            <a:endParaRPr lang="en-US" sz="1099">
              <a:solidFill>
                <a:schemeClr val="tx2"/>
              </a:solidFill>
              <a:latin typeface="Helvetica Neue" charset="0"/>
              <a:ea typeface="ヒラギノ角ゴ Pro W3" charset="0"/>
              <a:cs typeface="Helvetica Neue" charset="0"/>
              <a:sym typeface="Helvetica Neue Light" charset="0"/>
            </a:endParaRPr>
          </a:p>
        </p:txBody>
      </p:sp>
      <p:sp>
        <p:nvSpPr>
          <p:cNvPr id="51" name="TextBox 17"/>
          <p:cNvSpPr txBox="1">
            <a:spLocks noChangeArrowheads="1"/>
          </p:cNvSpPr>
          <p:nvPr/>
        </p:nvSpPr>
        <p:spPr bwMode="auto">
          <a:xfrm>
            <a:off x="1087106" y="3979311"/>
            <a:ext cx="1287711" cy="22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ctr" eaLnBrk="1" hangingPunct="1"/>
            <a:r>
              <a:rPr lang="en-US" altLang="en-US" sz="1099" b="1" dirty="0">
                <a:solidFill>
                  <a:schemeClr val="tx2"/>
                </a:solidFill>
                <a:latin typeface="Helvetica Neue Thin" charset="0"/>
                <a:ea typeface="ＭＳ Ｐゴシック" charset="-128"/>
                <a:sym typeface="Helvetica Neue Light" charset="0"/>
              </a:rPr>
              <a:t>Short Tail</a:t>
            </a:r>
          </a:p>
        </p:txBody>
      </p:sp>
      <p:sp>
        <p:nvSpPr>
          <p:cNvPr id="52" name="Freeform 51"/>
          <p:cNvSpPr/>
          <p:nvPr/>
        </p:nvSpPr>
        <p:spPr>
          <a:xfrm>
            <a:off x="1025539" y="1527026"/>
            <a:ext cx="4884932" cy="2637571"/>
          </a:xfrm>
          <a:custGeom>
            <a:avLst/>
            <a:gdLst>
              <a:gd name="connsiteX0" fmla="*/ 0 w 4470760"/>
              <a:gd name="connsiteY0" fmla="*/ 0 h 3589355"/>
              <a:gd name="connsiteX1" fmla="*/ 1658716 w 4470760"/>
              <a:gd name="connsiteY1" fmla="*/ 2798920 h 3589355"/>
              <a:gd name="connsiteX2" fmla="*/ 4470760 w 4470760"/>
              <a:gd name="connsiteY2" fmla="*/ 3589355 h 3589355"/>
              <a:gd name="connsiteX3" fmla="*/ 4470760 w 4470760"/>
              <a:gd name="connsiteY3" fmla="*/ 3589355 h 358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0760" h="3589355">
                <a:moveTo>
                  <a:pt x="0" y="0"/>
                </a:moveTo>
                <a:cubicBezTo>
                  <a:pt x="456794" y="1100347"/>
                  <a:pt x="913589" y="2200694"/>
                  <a:pt x="1658716" y="2798920"/>
                </a:cubicBezTo>
                <a:cubicBezTo>
                  <a:pt x="2403843" y="3397146"/>
                  <a:pt x="4470760" y="3589355"/>
                  <a:pt x="4470760" y="3589355"/>
                </a:cubicBezTo>
                <a:lnTo>
                  <a:pt x="4470760" y="3589355"/>
                </a:lnTo>
              </a:path>
            </a:pathLst>
          </a:custGeom>
          <a:ln w="25400" cmpd="sng">
            <a:solidFill>
              <a:srgbClr val="13B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68493" tIns="34247" rIns="68493" bIns="34247" anchor="ctr"/>
          <a:lstStyle/>
          <a:p>
            <a:pPr algn="ctr" defTabSz="305030">
              <a:defRPr/>
            </a:pPr>
            <a:endParaRPr lang="en-US" sz="1099">
              <a:solidFill>
                <a:schemeClr val="tx2"/>
              </a:solidFill>
              <a:latin typeface="Helvetica Neue"/>
              <a:ea typeface="Helvetica Neue"/>
              <a:cs typeface="Helvetica Neue"/>
              <a:sym typeface="Helvetica Neue Light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89893" y="154123"/>
            <a:ext cx="5804672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Chatbot</a:t>
            </a:r>
            <a:r>
              <a:rPr lang="en-US" sz="2800" b="1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: Question Distribution</a:t>
            </a:r>
            <a:endParaRPr 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081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78199"/>
            <a:ext cx="7676131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Cognitive Chatbot </a:t>
            </a:r>
            <a:r>
              <a:rPr lang="mr-IN" sz="2300" b="1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–</a:t>
            </a:r>
            <a:r>
              <a:rPr lang="en-US" sz="2300" b="1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 common architecture </a:t>
            </a:r>
            <a:endParaRPr lang="en-US" sz="2300" dirty="0">
              <a:solidFill>
                <a:schemeClr val="tx2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678175"/>
            <a:ext cx="9144001" cy="3841355"/>
          </a:xfrm>
          <a:prstGeom prst="rect">
            <a:avLst/>
          </a:prstGeom>
        </p:spPr>
      </p:pic>
      <p:pic>
        <p:nvPicPr>
          <p:cNvPr id="1028" name="Picture 4" descr="mage result for telegram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400" y="3352800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7323" y="1615524"/>
            <a:ext cx="430077" cy="327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0023" y="2936324"/>
            <a:ext cx="430077" cy="3275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0023" y="3380824"/>
            <a:ext cx="430077" cy="327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5058" y="3797299"/>
            <a:ext cx="896229" cy="8939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1602" y="2470100"/>
            <a:ext cx="660400" cy="66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2701" y="3789588"/>
            <a:ext cx="901700" cy="901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4770" y="728975"/>
            <a:ext cx="450000" cy="45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51924" y="4683051"/>
            <a:ext cx="1622495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Watson Discovery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16304" y="4692502"/>
            <a:ext cx="119449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Watson NLU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V="1">
            <a:off x="4370167" y="3302585"/>
            <a:ext cx="186007" cy="48143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V="1">
            <a:off x="5920547" y="3303169"/>
            <a:ext cx="186007" cy="48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3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78199"/>
            <a:ext cx="7676131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Cognitive Chatbot</a:t>
            </a:r>
            <a:endParaRPr lang="en-US" sz="2300" dirty="0">
              <a:solidFill>
                <a:schemeClr val="tx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FABA8A-DFC8-5D45-B889-34F69118E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3" y="589081"/>
            <a:ext cx="6252519" cy="17745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B16CC6-D3A4-CF45-B8A5-75E9285C46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593" y="1843712"/>
            <a:ext cx="3779224" cy="32256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26EF71-48B0-0D4E-A5A7-D0D3E98A58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605" y="0"/>
            <a:ext cx="3334171" cy="5143500"/>
          </a:xfrm>
          <a:prstGeom prst="rect">
            <a:avLst/>
          </a:prstGeom>
        </p:spPr>
      </p:pic>
      <p:sp>
        <p:nvSpPr>
          <p:cNvPr id="29" name="Striped Right Arrow 28">
            <a:extLst>
              <a:ext uri="{FF2B5EF4-FFF2-40B4-BE49-F238E27FC236}">
                <a16:creationId xmlns:a16="http://schemas.microsoft.com/office/drawing/2014/main" id="{6873CD04-E123-B246-B747-AF9D5E7C4B2F}"/>
              </a:ext>
            </a:extLst>
          </p:cNvPr>
          <p:cNvSpPr/>
          <p:nvPr/>
        </p:nvSpPr>
        <p:spPr bwMode="auto">
          <a:xfrm rot="2332894">
            <a:off x="1118200" y="2386399"/>
            <a:ext cx="976184" cy="370702"/>
          </a:xfrm>
          <a:prstGeom prst="stripedRight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32" name="Striped Right Arrow 31">
            <a:extLst>
              <a:ext uri="{FF2B5EF4-FFF2-40B4-BE49-F238E27FC236}">
                <a16:creationId xmlns:a16="http://schemas.microsoft.com/office/drawing/2014/main" id="{AE0C73BE-9D77-4D47-89B5-E50D8998C280}"/>
              </a:ext>
            </a:extLst>
          </p:cNvPr>
          <p:cNvSpPr/>
          <p:nvPr/>
        </p:nvSpPr>
        <p:spPr bwMode="auto">
          <a:xfrm rot="19661544">
            <a:off x="5094807" y="2804233"/>
            <a:ext cx="976184" cy="370702"/>
          </a:xfrm>
          <a:prstGeom prst="stripedRight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152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78199"/>
            <a:ext cx="7676131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Visual Recognition</a:t>
            </a:r>
            <a:endParaRPr lang="en-US" sz="2300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89" y="876300"/>
            <a:ext cx="4768564" cy="21176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350" y="2235200"/>
            <a:ext cx="503165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79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78199"/>
            <a:ext cx="7676131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Visual Recognition</a:t>
            </a:r>
            <a:endParaRPr lang="en-US" sz="2300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04D7B2-97C7-3148-ADB2-34A10ACA3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89" y="914400"/>
            <a:ext cx="8506872" cy="33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51312"/>
      </p:ext>
    </p:extLst>
  </p:cSld>
  <p:clrMapOvr>
    <a:masterClrMapping/>
  </p:clrMapOvr>
</p:sld>
</file>

<file path=ppt/theme/theme1.xml><?xml version="1.0" encoding="utf-8"?>
<a:theme xmlns:a="http://schemas.openxmlformats.org/drawingml/2006/main" name="10 September 2009">
  <a:themeElements>
    <a:clrScheme name="10 September 2009 1">
      <a:dk1>
        <a:srgbClr val="6D6E70"/>
      </a:dk1>
      <a:lt1>
        <a:srgbClr val="FFFFFF"/>
      </a:lt1>
      <a:dk2>
        <a:srgbClr val="191919"/>
      </a:dk2>
      <a:lt2>
        <a:srgbClr val="B2B2B2"/>
      </a:lt2>
      <a:accent1>
        <a:srgbClr val="00B0DA"/>
      </a:accent1>
      <a:accent2>
        <a:srgbClr val="00B0DA"/>
      </a:accent2>
      <a:accent3>
        <a:srgbClr val="FFFFFF"/>
      </a:accent3>
      <a:accent4>
        <a:srgbClr val="5C5D5F"/>
      </a:accent4>
      <a:accent5>
        <a:srgbClr val="AAD4EA"/>
      </a:accent5>
      <a:accent6>
        <a:srgbClr val="009FC5"/>
      </a:accent6>
      <a:hlink>
        <a:srgbClr val="00B0DA"/>
      </a:hlink>
      <a:folHlink>
        <a:srgbClr val="AB1A86"/>
      </a:folHlink>
    </a:clrScheme>
    <a:fontScheme name="10 September 2009">
      <a:majorFont>
        <a:latin typeface="HelvNeue Light for IBM"/>
        <a:ea typeface=""/>
        <a:cs typeface=""/>
      </a:majorFont>
      <a:minorFont>
        <a:latin typeface="HelvNeue Light for IB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lnDef>
  </a:objectDefaults>
  <a:extraClrSchemeLst>
    <a:extraClrScheme>
      <a:clrScheme name="10 September 2009 1">
        <a:dk1>
          <a:srgbClr val="6D6E70"/>
        </a:dk1>
        <a:lt1>
          <a:srgbClr val="FFFFFF"/>
        </a:lt1>
        <a:dk2>
          <a:srgbClr val="191919"/>
        </a:dk2>
        <a:lt2>
          <a:srgbClr val="B2B2B2"/>
        </a:lt2>
        <a:accent1>
          <a:srgbClr val="00B0DA"/>
        </a:accent1>
        <a:accent2>
          <a:srgbClr val="00B0DA"/>
        </a:accent2>
        <a:accent3>
          <a:srgbClr val="FFFFFF"/>
        </a:accent3>
        <a:accent4>
          <a:srgbClr val="5C5D5F"/>
        </a:accent4>
        <a:accent5>
          <a:srgbClr val="AAD4EA"/>
        </a:accent5>
        <a:accent6>
          <a:srgbClr val="009FC5"/>
        </a:accent6>
        <a:hlink>
          <a:srgbClr val="00B0DA"/>
        </a:hlink>
        <a:folHlink>
          <a:srgbClr val="AB1A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0">
    <wetp:webextensionref xmlns:r="http://schemas.openxmlformats.org/officeDocument/2006/relationships" r:id="rId1"/>
  </wetp:taskpane>
  <wetp:taskpane dockstate="right" visibility="0" width="700" row="0">
    <wetp:webextensionref xmlns:r="http://schemas.openxmlformats.org/officeDocument/2006/relationships" r:id="rId2"/>
  </wetp:taskpane>
  <wetp:taskpane dockstate="right" visibility="0" width="700" row="0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F9D85FEC-6C3C-B949-972F-1A6465A242AD}">
  <we:reference id="wa104178141" version="3.1.0.23" store="en-US" storeType="OMEX"/>
  <we:alternateReferences>
    <we:reference id="WA104178141" version="3.1.0.23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F8B80852-8EB2-BB48-BDA9-BE057711B9E7}">
  <we:reference id="wa104380510" version="1.0.0.3" store="en-US" storeType="OMEX"/>
  <we:alternateReferences>
    <we:reference id="WA104380510" version="1.0.0.3" store="WA104380510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B6AE73A6-56A3-3A4F-9653-E1EB7C5DC28C}">
  <we:reference id="wa104379997" version="1.0.0.2" store="en-US" storeType="OMEX"/>
  <we:alternateReferences>
    <we:reference id="WA104379997" version="1.0.0.2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23109</TotalTime>
  <Words>624</Words>
  <Application>Microsoft Macintosh PowerPoint</Application>
  <PresentationFormat>On-screen Show (16:9)</PresentationFormat>
  <Paragraphs>108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ＭＳ Ｐゴシック</vt:lpstr>
      <vt:lpstr>ヒラギノ角ゴ Pro W3</vt:lpstr>
      <vt:lpstr>Arial</vt:lpstr>
      <vt:lpstr>Arial Hebrew</vt:lpstr>
      <vt:lpstr>Courier</vt:lpstr>
      <vt:lpstr>Helvetica</vt:lpstr>
      <vt:lpstr>Helvetica Neue</vt:lpstr>
      <vt:lpstr>Helvetica Neue Light</vt:lpstr>
      <vt:lpstr>Helvetica Neue Thin</vt:lpstr>
      <vt:lpstr>HelvNeue Light for IBM</vt:lpstr>
      <vt:lpstr>Wingdings</vt:lpstr>
      <vt:lpstr>10 September 2009</vt:lpstr>
      <vt:lpstr>Cognitive Labs  Gary Wilson CTO &amp; Technical Leader, UKI Commercial Business </vt:lpstr>
      <vt:lpstr>What are we going to do?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Company>IBM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Presentations: Smart Planet Template</dc:title>
  <dc:creator>krisbiron</dc:creator>
  <cp:lastModifiedBy>GARY Wilson</cp:lastModifiedBy>
  <cp:revision>521</cp:revision>
  <cp:lastPrinted>2017-05-16T10:58:10Z</cp:lastPrinted>
  <dcterms:created xsi:type="dcterms:W3CDTF">2014-12-08T21:55:31Z</dcterms:created>
  <dcterms:modified xsi:type="dcterms:W3CDTF">2018-02-22T08:44:19Z</dcterms:modified>
</cp:coreProperties>
</file>